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82" r:id="rId2"/>
    <p:sldId id="283" r:id="rId3"/>
    <p:sldId id="284" r:id="rId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導入】オープニング～ワーク1 00:54" id="{2116768E-0A8D-4B6D-A3F5-AD9E2067425C}">
          <p14:sldIdLst>
            <p14:sldId id="282"/>
          </p14:sldIdLst>
        </p14:section>
        <p14:section name="【導入】ワーク１正解【展開】既習の国語辞典と百科事典の違い/ひき方の手順 07:37" id="{0B22A86A-C755-409B-B5D9-260813E094E9}">
          <p14:sldIdLst>
            <p14:sldId id="283"/>
          </p14:sldIdLst>
        </p14:section>
        <p14:section name="【展開】ワーク２＿ハテナシートの活動 00:58" id="{2CCA2970-951B-42B8-84C9-0771E02C6F05}">
          <p14:sldIdLst>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B2831C-0118-4703-AFED-B330274BF091}" v="1" dt="2021-12-08T00:43:52.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293" autoAdjust="0"/>
    <p:restoredTop sz="48943" autoAdjust="0"/>
  </p:normalViewPr>
  <p:slideViewPr>
    <p:cSldViewPr snapToGrid="0" snapToObjects="1">
      <p:cViewPr varScale="1">
        <p:scale>
          <a:sx n="42" d="100"/>
          <a:sy n="42" d="100"/>
        </p:scale>
        <p:origin x="1282"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F1462-F83F-2C4A-9B27-C48CDEE493D7}" type="datetimeFigureOut">
              <a:rPr kumimoji="1" lang="ja-JP" altLang="en-US" smtClean="0"/>
              <a:t>2021/12/8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EE664-E9C9-AD4A-850D-DA64F10B56A9}" type="slidenum">
              <a:rPr kumimoji="1" lang="ja-JP" altLang="en-US" smtClean="0"/>
              <a:t>‹#›</a:t>
            </a:fld>
            <a:endParaRPr kumimoji="1" lang="ja-JP" altLang="en-US"/>
          </a:p>
        </p:txBody>
      </p:sp>
    </p:spTree>
    <p:extLst>
      <p:ext uri="{BB962C8B-B14F-4D97-AF65-F5344CB8AC3E}">
        <p14:creationId xmlns:p14="http://schemas.microsoft.com/office/powerpoint/2010/main" val="139503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a:solidFill>
                  <a:srgbClr val="FF0000"/>
                </a:solidFill>
                <a:highlight>
                  <a:srgbClr val="FFFF00"/>
                </a:highlight>
              </a:rPr>
              <a:t>【</a:t>
            </a:r>
            <a:r>
              <a:rPr kumimoji="1" lang="ja-JP" altLang="en-US" b="1" dirty="0">
                <a:solidFill>
                  <a:srgbClr val="FF0000"/>
                </a:solidFill>
                <a:highlight>
                  <a:srgbClr val="FFFF00"/>
                </a:highlight>
              </a:rPr>
              <a:t>このスライドの使い方</a:t>
            </a:r>
            <a:r>
              <a:rPr kumimoji="1" lang="en-US" altLang="ja-JP" b="1" dirty="0">
                <a:solidFill>
                  <a:srgbClr val="FF0000"/>
                </a:solidFill>
                <a:highlight>
                  <a:srgbClr val="FFFF00"/>
                </a:highlight>
              </a:rPr>
              <a:t>】</a:t>
            </a:r>
            <a:r>
              <a:rPr kumimoji="1" lang="ja-JP" altLang="en-US" b="1" dirty="0">
                <a:solidFill>
                  <a:srgbClr val="FF0000"/>
                </a:solidFill>
                <a:highlight>
                  <a:srgbClr val="FFFF00"/>
                </a:highlight>
              </a:rPr>
              <a:t>：「百科事典をつかってみよう」</a:t>
            </a:r>
            <a:r>
              <a:rPr kumimoji="1" lang="en-US" altLang="ja-JP" b="1" dirty="0">
                <a:solidFill>
                  <a:srgbClr val="FF0000"/>
                </a:solidFill>
                <a:highlight>
                  <a:srgbClr val="FFFF00"/>
                </a:highlight>
              </a:rPr>
              <a:t>45</a:t>
            </a:r>
            <a:r>
              <a:rPr kumimoji="1" lang="ja-JP" altLang="en-US" b="1" dirty="0">
                <a:solidFill>
                  <a:srgbClr val="FF0000"/>
                </a:solidFill>
                <a:highlight>
                  <a:srgbClr val="FFFF00"/>
                </a:highlight>
              </a:rPr>
              <a:t>分の授業でお使いください。ノート部分に指導案と対応する各スライドの内容と学習活動について記載して</a:t>
            </a:r>
            <a:r>
              <a:rPr kumimoji="1" lang="ja-JP" altLang="en-US" b="1">
                <a:solidFill>
                  <a:srgbClr val="FF0000"/>
                </a:solidFill>
                <a:highlight>
                  <a:srgbClr val="FFFF00"/>
                </a:highlight>
              </a:rPr>
              <a:t>います。</a:t>
            </a:r>
            <a:r>
              <a:rPr lang="ja-JP" altLang="ja-JP" sz="1800" b="1">
                <a:solidFill>
                  <a:srgbClr val="FF0000"/>
                </a:solidFill>
                <a:effectLst/>
                <a:highlight>
                  <a:srgbClr val="FFFF00"/>
                </a:highlight>
                <a:ea typeface="Yu Gothic" panose="020B0400000000000000" pitchFamily="50" charset="-128"/>
              </a:rPr>
              <a:t>「百科事典活用のための指導案」をお目通しのうえご利用ください。</a:t>
            </a:r>
            <a:endParaRPr kumimoji="1" lang="en-US" altLang="ja-JP" b="1" dirty="0">
              <a:solidFill>
                <a:srgbClr val="FF0000"/>
              </a:solidFill>
              <a:highlight>
                <a:srgbClr val="FFFF00"/>
              </a:highlight>
            </a:endParaRPr>
          </a:p>
          <a:p>
            <a:r>
              <a:rPr lang="ja-JP" altLang="en-US" b="0" i="0" dirty="0">
                <a:solidFill>
                  <a:srgbClr val="242424"/>
                </a:solidFill>
                <a:effectLst/>
                <a:latin typeface="Segoe UI" panose="020B0502040204020203" pitchFamily="34" charset="0"/>
              </a:rPr>
              <a:t>◆先生にお声がけいただく必要がある活動では、赤いカコミでその内容を示しています。指導案を参考にご対応をお願いします。</a:t>
            </a:r>
            <a:endParaRPr kumimoji="1" lang="en-US" altLang="ja-JP" b="0" i="0" dirty="0">
              <a:solidFill>
                <a:srgbClr val="242424"/>
              </a:solidFill>
              <a:effectLst/>
              <a:latin typeface="Segoe UI" panose="020B0502040204020203" pitchFamily="34" charset="0"/>
            </a:endParaRPr>
          </a:p>
          <a:p>
            <a:r>
              <a:rPr lang="ja-JP" altLang="en-US" dirty="0">
                <a:solidFill>
                  <a:srgbClr val="242424"/>
                </a:solidFill>
                <a:latin typeface="Segoe UI" panose="020B0502040204020203" pitchFamily="34" charset="0"/>
              </a:rPr>
              <a:t>◆</a:t>
            </a:r>
            <a:r>
              <a:rPr kumimoji="1" lang="ja-JP" altLang="en-US" b="0" i="0" dirty="0">
                <a:solidFill>
                  <a:srgbClr val="242424"/>
                </a:solidFill>
                <a:effectLst/>
                <a:latin typeface="Segoe UI" panose="020B0502040204020203" pitchFamily="34" charset="0"/>
              </a:rPr>
              <a:t>各スライドはナレーション付き動画になっており、「スライドショー」にして画面をクリックしていたただくと再生できます。授業の展開に合わせスライドは自動で停止しますので、その際は次のスライドに進んでください。</a:t>
            </a:r>
            <a:r>
              <a:rPr lang="ja-JP" altLang="en-US" b="0" i="0" dirty="0">
                <a:effectLst/>
              </a:rPr>
              <a:t>◆時間の表示はスライドの再生時間を示しています。スライド全体の再生時間は本編</a:t>
            </a:r>
            <a:r>
              <a:rPr lang="en-US" altLang="ja-JP" b="0" i="0" dirty="0">
                <a:effectLst/>
              </a:rPr>
              <a:t>20</a:t>
            </a:r>
            <a:r>
              <a:rPr lang="ja-JP" altLang="en-US" b="0" i="0" dirty="0">
                <a:effectLst/>
              </a:rPr>
              <a:t>分程度で、そのほかに</a:t>
            </a:r>
            <a:r>
              <a:rPr lang="en-US" altLang="ja-JP" b="0" i="0" dirty="0">
                <a:effectLst/>
              </a:rPr>
              <a:t>10</a:t>
            </a:r>
            <a:r>
              <a:rPr lang="ja-JP" altLang="en-US" b="0" i="0" dirty="0">
                <a:effectLst/>
              </a:rPr>
              <a:t>分程度のハテナシートの活動、共有の時間などがあります。◆番外編は</a:t>
            </a:r>
            <a:r>
              <a:rPr lang="en-US" altLang="ja-JP" b="0" i="0" dirty="0">
                <a:effectLst/>
              </a:rPr>
              <a:t>NDC</a:t>
            </a:r>
            <a:r>
              <a:rPr lang="ja-JP" altLang="en-US" b="0" i="0" dirty="0">
                <a:effectLst/>
              </a:rPr>
              <a:t>などポプラディアのさらに発展的な活用についての内容を含み、</a:t>
            </a:r>
            <a:r>
              <a:rPr lang="en-US" altLang="ja-JP" b="0" i="0" dirty="0">
                <a:effectLst/>
              </a:rPr>
              <a:t>3</a:t>
            </a:r>
            <a:r>
              <a:rPr lang="ja-JP" altLang="en-US" b="0" i="0" dirty="0">
                <a:effectLst/>
              </a:rPr>
              <a:t>分程度です。適宜ご活用ください。</a:t>
            </a:r>
            <a:endParaRPr lang="en-US" altLang="ja-JP" b="0" i="0" dirty="0">
              <a:effectLst/>
            </a:endParaRPr>
          </a:p>
          <a:p>
            <a:endParaRPr kumimoji="1" lang="en-US" altLang="ja-JP" dirty="0"/>
          </a:p>
          <a:p>
            <a:r>
              <a:rPr kumimoji="1" lang="en-US" altLang="ja-JP" dirty="0"/>
              <a:t>【</a:t>
            </a:r>
            <a:r>
              <a:rPr kumimoji="1" lang="ja-JP" altLang="en-US" dirty="0"/>
              <a:t>導入</a:t>
            </a:r>
            <a:r>
              <a:rPr kumimoji="1" lang="en-US" altLang="ja-JP" dirty="0"/>
              <a:t>】</a:t>
            </a:r>
            <a:r>
              <a:rPr kumimoji="1" lang="ja-JP" altLang="en-US" dirty="0"/>
              <a:t>オープニング　①</a:t>
            </a:r>
            <a:r>
              <a:rPr kumimoji="1" lang="en-US" altLang="ja-JP" dirty="0"/>
              <a:t>-1)</a:t>
            </a:r>
            <a:r>
              <a:rPr kumimoji="1" lang="ja-JP" altLang="en-US" dirty="0"/>
              <a:t>ワーク１問題出題</a:t>
            </a: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CE7EE664-E9C9-AD4A-850D-DA64F10B56A9}" type="slidenum">
              <a:rPr kumimoji="1" lang="ja-JP" altLang="en-US" smtClean="0"/>
              <a:t>1</a:t>
            </a:fld>
            <a:endParaRPr kumimoji="1" lang="ja-JP" altLang="en-US"/>
          </a:p>
        </p:txBody>
      </p:sp>
    </p:spTree>
    <p:extLst>
      <p:ext uri="{BB962C8B-B14F-4D97-AF65-F5344CB8AC3E}">
        <p14:creationId xmlns:p14="http://schemas.microsoft.com/office/powerpoint/2010/main" val="59748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導入</a:t>
            </a: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①</a:t>
            </a: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-2)</a:t>
            </a:r>
            <a:r>
              <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ワーク１正解</a:t>
            </a:r>
            <a:endPar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pPr algn="just"/>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　　　　 知りたい内容に合う資料や方法を選ぶことの必要性について、確認する。</a:t>
            </a:r>
            <a:endPar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展開</a:t>
            </a: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 </a:t>
            </a:r>
            <a:r>
              <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②</a:t>
            </a: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-1)</a:t>
            </a:r>
            <a:r>
              <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国語辞典と百科事典</a:t>
            </a: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を比較</a:t>
            </a:r>
            <a:endPar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    　　      </a:t>
            </a:r>
            <a:r>
              <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2)</a:t>
            </a:r>
            <a:r>
              <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rPr>
              <a:t>百科事典のひき方</a:t>
            </a:r>
            <a:r>
              <a:rPr lang="ja-JP" altLang="en-US" sz="1200" kern="100" dirty="0">
                <a:effectLst/>
                <a:latin typeface="Century" panose="02040604050505020304" pitchFamily="18" charset="0"/>
                <a:ea typeface="游ゴシック Medium" panose="020B0500000000000000" pitchFamily="50" charset="-128"/>
                <a:cs typeface="Times New Roman" panose="02020603050405020304" pitchFamily="18" charset="0"/>
              </a:rPr>
              <a:t>を振り返る</a:t>
            </a:r>
            <a:endPar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pPr marL="0" algn="l" rtl="0" eaLnBrk="1" latinLnBrk="0" hangingPunct="1">
              <a:spcBef>
                <a:spcPts val="0"/>
              </a:spcBef>
              <a:spcAft>
                <a:spcPts val="0"/>
              </a:spcAft>
            </a:pPr>
            <a:r>
              <a:rPr kumimoji="1" lang="ja-JP" altLang="en-US" sz="1200" kern="1200" dirty="0">
                <a:solidFill>
                  <a:srgbClr val="000000"/>
                </a:solidFill>
                <a:effectLst/>
                <a:latin typeface="Yu Gothic" panose="020B0400000000000000" pitchFamily="50" charset="-128"/>
                <a:ea typeface="Yu Gothic" panose="020B0400000000000000" pitchFamily="50" charset="-128"/>
                <a:cs typeface="+mn-cs"/>
              </a:rPr>
              <a:t>　　　　　　　</a:t>
            </a:r>
            <a:r>
              <a:rPr kumimoji="1" lang="ja-JP" altLang="ja-JP" sz="1200" kern="1200" dirty="0">
                <a:solidFill>
                  <a:srgbClr val="000000"/>
                </a:solidFill>
                <a:effectLst/>
                <a:latin typeface="Yu Gothic" panose="020B0400000000000000" pitchFamily="50" charset="-128"/>
                <a:ea typeface="Yu Gothic" panose="020B0400000000000000" pitchFamily="50" charset="-128"/>
                <a:cs typeface="+mn-cs"/>
              </a:rPr>
              <a:t>「オウサマペンギン」を例に百科事典のひき方について確認する</a:t>
            </a:r>
            <a:endParaRPr lang="ja-JP" altLang="ja-JP" sz="12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ja-JP" sz="12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CE7EE664-E9C9-AD4A-850D-DA64F10B56A9}" type="slidenum">
              <a:rPr kumimoji="1" lang="ja-JP" altLang="en-US" smtClean="0"/>
              <a:t>2</a:t>
            </a:fld>
            <a:endParaRPr kumimoji="1" lang="ja-JP" altLang="en-US"/>
          </a:p>
        </p:txBody>
      </p:sp>
    </p:spTree>
    <p:extLst>
      <p:ext uri="{BB962C8B-B14F-4D97-AF65-F5344CB8AC3E}">
        <p14:creationId xmlns:p14="http://schemas.microsoft.com/office/powerpoint/2010/main" val="378492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en-US" sz="1800" kern="100" dirty="0">
                <a:effectLst/>
                <a:latin typeface="Century" panose="02040604050505020304" pitchFamily="18" charset="0"/>
                <a:ea typeface="游ゴシック Medium" panose="020B0500000000000000" pitchFamily="50" charset="-128"/>
                <a:cs typeface="Times New Roman" panose="02020603050405020304" pitchFamily="18" charset="0"/>
              </a:rPr>
              <a:t>展開</a:t>
            </a:r>
            <a:r>
              <a:rPr lang="en-US"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②</a:t>
            </a:r>
            <a:r>
              <a:rPr lang="en-US"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-3)</a:t>
            </a:r>
            <a:r>
              <a:rPr lang="ja-JP"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ワーク２</a:t>
            </a:r>
            <a:r>
              <a:rPr lang="en-US"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r>
              <a:rPr lang="ja-JP"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ハテナシートの活動</a:t>
            </a:r>
            <a:r>
              <a:rPr lang="en-US"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rPr>
              <a:t>)</a:t>
            </a:r>
            <a:endParaRPr lang="ja-JP" altLang="ja-JP" sz="1800" kern="100" dirty="0">
              <a:effectLst/>
              <a:latin typeface="Century" panose="02040604050505020304" pitchFamily="18" charset="0"/>
              <a:ea typeface="游ゴシック Medium" panose="020B0500000000000000" pitchFamily="50" charset="-128"/>
              <a:cs typeface="Times New Roman" panose="02020603050405020304" pitchFamily="18" charset="0"/>
            </a:endParaRPr>
          </a:p>
          <a:p>
            <a:r>
              <a:rPr kumimoji="1" lang="ja-JP" altLang="en-US" dirty="0"/>
              <a:t>　　 </a:t>
            </a:r>
            <a:r>
              <a:rPr kumimoji="1" lang="en-US" altLang="ja-JP" dirty="0"/>
              <a:t>1)</a:t>
            </a:r>
            <a:r>
              <a:rPr kumimoji="1" lang="ja-JP" altLang="en-US" dirty="0"/>
              <a:t>ハテナシートに取り組むことを伝える</a:t>
            </a:r>
            <a:endParaRPr kumimoji="1" lang="en-US" altLang="ja-JP" dirty="0"/>
          </a:p>
          <a:p>
            <a:r>
              <a:rPr kumimoji="1" lang="ja-JP" altLang="en-US" dirty="0"/>
              <a:t>　　 </a:t>
            </a:r>
            <a:r>
              <a:rPr kumimoji="1" lang="en-US" altLang="ja-JP" dirty="0"/>
              <a:t>2)</a:t>
            </a:r>
            <a:r>
              <a:rPr kumimoji="1" lang="ja-JP" altLang="en-US" dirty="0"/>
              <a:t>ハテナシートの取り組み方説明・配布</a:t>
            </a:r>
            <a:endParaRPr kumimoji="1" lang="en-US" altLang="ja-JP" dirty="0"/>
          </a:p>
          <a:p>
            <a:r>
              <a:rPr kumimoji="1" lang="ja-JP" altLang="en-US" dirty="0"/>
              <a:t>　　 </a:t>
            </a:r>
            <a:r>
              <a:rPr kumimoji="1" lang="en-US" altLang="ja-JP" dirty="0"/>
              <a:t>3)</a:t>
            </a:r>
            <a:r>
              <a:rPr kumimoji="1" lang="ja-JP" altLang="en-US" dirty="0"/>
              <a:t>ハテナシートのワークに取り組む　活動時間の目安は説明含め</a:t>
            </a:r>
            <a:r>
              <a:rPr kumimoji="1" lang="en-US" altLang="ja-JP" dirty="0"/>
              <a:t>7</a:t>
            </a:r>
            <a:r>
              <a:rPr kumimoji="1" lang="ja-JP" altLang="en-US" dirty="0"/>
              <a:t>分程度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中学校の場合、ハテナシートで調べた言葉について国語辞典で調べる活動を入れても良い。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EE664-E9C9-AD4A-850D-DA64F10B56A9}" type="slidenum">
              <a:rPr kumimoji="1" lang="ja-JP" altLang="en-US" smtClean="0"/>
              <a:t>3</a:t>
            </a:fld>
            <a:endParaRPr kumimoji="1" lang="ja-JP" altLang="en-US"/>
          </a:p>
        </p:txBody>
      </p:sp>
    </p:spTree>
    <p:extLst>
      <p:ext uri="{BB962C8B-B14F-4D97-AF65-F5344CB8AC3E}">
        <p14:creationId xmlns:p14="http://schemas.microsoft.com/office/powerpoint/2010/main" val="83229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33291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376020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188178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111357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48280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131443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51967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3694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1204056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83784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3E56C5-C473-1444-9AD8-83C1FD45B13F}" type="datetimeFigureOut">
              <a:rPr kumimoji="1" lang="ja-JP" altLang="en-US" smtClean="0"/>
              <a:t>2021/12/8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61499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E56C5-C473-1444-9AD8-83C1FD45B13F}" type="datetimeFigureOut">
              <a:rPr kumimoji="1" lang="ja-JP" altLang="en-US" smtClean="0"/>
              <a:t>2021/12/8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7C41-B5B0-0143-941F-6081A8B42070}" type="slidenum">
              <a:rPr kumimoji="1" lang="ja-JP" altLang="en-US" smtClean="0"/>
              <a:t>‹#›</a:t>
            </a:fld>
            <a:endParaRPr kumimoji="1" lang="ja-JP" altLang="en-US"/>
          </a:p>
        </p:txBody>
      </p:sp>
    </p:spTree>
    <p:extLst>
      <p:ext uri="{BB962C8B-B14F-4D97-AF65-F5344CB8AC3E}">
        <p14:creationId xmlns:p14="http://schemas.microsoft.com/office/powerpoint/2010/main" val="1995197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高学年01 10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 r="-10"/>
          <a:stretch>
            <a:fillRect/>
          </a:stretch>
        </p:blipFill>
        <p:spPr>
          <a:xfrm>
            <a:off x="0" y="0"/>
            <a:ext cx="12192000" cy="6858000"/>
          </a:xfrm>
          <a:prstGeom prst="rect">
            <a:avLst/>
          </a:prstGeom>
        </p:spPr>
      </p:pic>
    </p:spTree>
    <p:extLst>
      <p:ext uri="{BB962C8B-B14F-4D97-AF65-F5344CB8AC3E}">
        <p14:creationId xmlns:p14="http://schemas.microsoft.com/office/powerpoint/2010/main" val="1346262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高学年02 10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 r="-10"/>
          <a:stretch/>
        </p:blipFill>
        <p:spPr>
          <a:xfrm>
            <a:off x="0" y="0"/>
            <a:ext cx="12192000" cy="6858000"/>
          </a:xfrm>
          <a:prstGeom prst="rect">
            <a:avLst/>
          </a:prstGeom>
        </p:spPr>
      </p:pic>
    </p:spTree>
    <p:extLst>
      <p:ext uri="{BB962C8B-B14F-4D97-AF65-F5344CB8AC3E}">
        <p14:creationId xmlns:p14="http://schemas.microsoft.com/office/powerpoint/2010/main" val="995070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高学年03 10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 r="-10"/>
          <a:stretch/>
        </p:blipFill>
        <p:spPr>
          <a:xfrm>
            <a:off x="0" y="0"/>
            <a:ext cx="12192000" cy="6858000"/>
          </a:xfrm>
          <a:prstGeom prst="rect">
            <a:avLst/>
          </a:prstGeom>
        </p:spPr>
      </p:pic>
    </p:spTree>
    <p:extLst>
      <p:ext uri="{BB962C8B-B14F-4D97-AF65-F5344CB8AC3E}">
        <p14:creationId xmlns:p14="http://schemas.microsoft.com/office/powerpoint/2010/main" val="46532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362</Words>
  <Application>Microsoft Office PowerPoint</Application>
  <PresentationFormat>ワイド画面</PresentationFormat>
  <Paragraphs>19</Paragraphs>
  <Slides>3</Slides>
  <Notes>3</Notes>
  <HiddenSlides>0</HiddenSlides>
  <MMClips>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vt:i4>
      </vt:variant>
    </vt:vector>
  </HeadingPairs>
  <TitlesOfParts>
    <vt:vector size="9" baseType="lpstr">
      <vt:lpstr>Yu Gothic</vt:lpstr>
      <vt:lpstr>Yu Gothic Light</vt:lpstr>
      <vt:lpstr>Arial</vt:lpstr>
      <vt:lpstr>Century</vt:lpstr>
      <vt:lpstr>Segoe UI</vt:lpstr>
      <vt:lpstr>ホワイト</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DIRECTIONS DIRECTIONS</dc:creator>
  <cp:lastModifiedBy>片岡 陽子</cp:lastModifiedBy>
  <cp:revision>34</cp:revision>
  <dcterms:created xsi:type="dcterms:W3CDTF">2021-10-21T22:01:24Z</dcterms:created>
  <dcterms:modified xsi:type="dcterms:W3CDTF">2021-12-08T00:44:08Z</dcterms:modified>
</cp:coreProperties>
</file>